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4"/>
  </p:sldMasterIdLst>
  <p:notesMasterIdLst>
    <p:notesMasterId r:id="rId11"/>
  </p:notesMasterIdLst>
  <p:sldIdLst>
    <p:sldId id="256" r:id="rId5"/>
    <p:sldId id="257" r:id="rId6"/>
    <p:sldId id="258" r:id="rId7"/>
    <p:sldId id="259" r:id="rId8"/>
    <p:sldId id="260" r:id="rId9"/>
    <p:sldId id="261" r:id="rId10"/>
  </p:sldIdLst>
  <p:sldSz cx="12252325" cy="6858000"/>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D450B"/>
    <a:srgbClr val="D05400"/>
    <a:srgbClr val="E3DE00"/>
    <a:srgbClr val="5F7791"/>
    <a:srgbClr val="5F77B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4966" autoAdjust="0"/>
  </p:normalViewPr>
  <p:slideViewPr>
    <p:cSldViewPr>
      <p:cViewPr varScale="1">
        <p:scale>
          <a:sx n="51" d="100"/>
          <a:sy n="51" d="100"/>
        </p:scale>
        <p:origin x="594" y="36"/>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10/21/2015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3968679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02070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8925" y="990601"/>
            <a:ext cx="10414476"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37849" y="3657601"/>
            <a:ext cx="8576628"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F59A10B-A1F0-4187-BCCB-867634FF889E}"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5527043-1684-4073-8C4B-EA8752B85AE6}"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6" y="274639"/>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591B6C1A-54DD-4B6D-939A-0690C8E609A8}"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63DA6F0B-BF1E-4931-ABF3-36E1D8564FB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7849" y="2685392"/>
            <a:ext cx="10414476"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7849" y="1128932"/>
            <a:ext cx="10414476"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F30E791B-A238-497D-A390-7E6B730ABD3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12616"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228265"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AC732ADB-E5DB-40EB-BC9A-85A6ABDA0FE7}"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12616" y="1535113"/>
            <a:ext cx="5413571"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224012" y="1535113"/>
            <a:ext cx="541569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224012"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964209AD-792D-4EB8-876F-C5A406CF1B7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00572EF5-C9FF-4004-8754-7CEC3EF9E6DC}"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3118A948-413C-4CD4-8F47-F80B698694E9}"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12617" y="273050"/>
            <a:ext cx="4030931"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90319" y="273051"/>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12617" y="1435101"/>
            <a:ext cx="4030931"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74AF8974-0888-486C-BE69-2CE07F42487E}"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974725" y="1062038"/>
            <a:ext cx="61626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7389095" y="4343400"/>
            <a:ext cx="4084108"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91073" y="1222657"/>
            <a:ext cx="6130988"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7389095" y="1371600"/>
            <a:ext cx="4080024"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379F384A-67F7-4B93-890D-3B6783F1244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rgbClr val="C00000"/>
            </a:gs>
            <a:gs pos="100000">
              <a:srgbClr val="FFFF00"/>
            </a:gs>
          </a:gsLst>
          <a:lin ang="2700000" scaled="1"/>
          <a:tileRect/>
        </a:gradFill>
        <a:effectLst/>
      </p:bgPr>
    </p:bg>
    <p:spTree>
      <p:nvGrpSpPr>
        <p:cNvPr id="1" name=""/>
        <p:cNvGrpSpPr/>
        <p:nvPr/>
      </p:nvGrpSpPr>
      <p:grpSpPr>
        <a:xfrm>
          <a:off x="0" y="0"/>
          <a:ext cx="0" cy="0"/>
          <a:chOff x="0" y="0"/>
          <a:chExt cx="0" cy="0"/>
        </a:xfrm>
      </p:grpSpPr>
      <p:sp>
        <p:nvSpPr>
          <p:cNvPr id="2" name="Rectangle 10"/>
          <p:cNvSpPr>
            <a:spLocks noGrp="1"/>
          </p:cNvSpPr>
          <p:nvPr>
            <p:ph type="title"/>
          </p:nvPr>
        </p:nvSpPr>
        <p:spPr>
          <a:xfrm>
            <a:off x="612775" y="304800"/>
            <a:ext cx="11026775"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612775" y="1600200"/>
            <a:ext cx="11026775"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612775" y="6245225"/>
            <a:ext cx="2859088" cy="476250"/>
          </a:xfrm>
          <a:prstGeom prst="rect">
            <a:avLst/>
          </a:prstGeom>
        </p:spPr>
        <p:txBody>
          <a:bodyPr anchor="b" anchorCtr="0"/>
          <a:lstStyle>
            <a:lvl1pPr>
              <a:defRPr lang="en-US" sz="1200">
                <a:solidFill>
                  <a:schemeClr val="tx2"/>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4186238" y="6245225"/>
            <a:ext cx="3879850" cy="476250"/>
          </a:xfrm>
          <a:prstGeom prst="rect">
            <a:avLst/>
          </a:prstGeom>
        </p:spPr>
        <p:txBody>
          <a:bodyPr anchor="b" anchorCtr="0"/>
          <a:lstStyle>
            <a:lvl1pPr algn="ctr">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8780463" y="6245225"/>
            <a:ext cx="2859087" cy="476250"/>
          </a:xfrm>
          <a:prstGeom prst="rect">
            <a:avLst/>
          </a:prstGeom>
        </p:spPr>
        <p:txBody>
          <a:bodyPr anchor="b" anchorCtr="0"/>
          <a:lstStyle>
            <a:lvl1pPr algn="r">
              <a:defRPr lang="en-US" sz="1200">
                <a:solidFill>
                  <a:schemeClr val="tx2"/>
                </a:solidFill>
                <a:latin typeface="+mn-lt"/>
                <a:ea typeface="+mn-lt"/>
                <a:cs typeface="+mn-lt"/>
              </a:defRPr>
            </a:lvl1pPr>
          </a:lstStyle>
          <a:p>
            <a:pPr>
              <a:defRPr/>
            </a:pPr>
            <a:fld id="{56751BC0-EFD2-4ACE-A731-D7145E2EF27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9" r:id="rId9"/>
    <p:sldLayoutId id="2147483884" r:id="rId10"/>
    <p:sldLayoutId id="2147483885" r:id="rId11"/>
    <p:sldLayoutId id="2147483886" r:id="rId12"/>
    <p:sldLayoutId id="2147483887" r:id="rId13"/>
    <p:sldLayoutId id="2147483888" r:id="rId14"/>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40526F"/>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marL="342900" indent="-6159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youtube.com/watch?v=NeRuYKluJwM&amp;feature=grec_index"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visitmaryland.org/Pages/HistoryandHeritage.aspx?gclid=CJvZjfi2g6oCFcbb4Aodwn8qyw" TargetMode="External"/><Relationship Id="rId13" Type="http://schemas.openxmlformats.org/officeDocument/2006/relationships/image" Target="../media/image3.png"/><Relationship Id="rId3" Type="http://schemas.openxmlformats.org/officeDocument/2006/relationships/hyperlink" Target="http://www.maryland.gov/pages/maps.aspx" TargetMode="External"/><Relationship Id="rId7" Type="http://schemas.openxmlformats.org/officeDocument/2006/relationships/hyperlink" Target="http://discoverer.prod.sirs.com/discoweb/disco/do/article?urn=urn:sirs:US;ARTICLE;ART;0000318879" TargetMode="External"/><Relationship Id="rId12" Type="http://schemas.openxmlformats.org/officeDocument/2006/relationships/image" Target="../media/image2.png"/><Relationship Id="rId2" Type="http://schemas.openxmlformats.org/officeDocument/2006/relationships/hyperlink" Target="http://www.mdkidspage.org/Counties.htm" TargetMode="External"/><Relationship Id="rId1" Type="http://schemas.openxmlformats.org/officeDocument/2006/relationships/slideLayout" Target="../slideLayouts/slideLayout12.xml"/><Relationship Id="rId6" Type="http://schemas.openxmlformats.org/officeDocument/2006/relationships/hyperlink" Target="http://atb.grolier.com/cgi-bin/article?category=ti&amp;assetid=atb022&amp;templatename=state.html&amp;stateid=atb022" TargetMode="External"/><Relationship Id="rId11" Type="http://schemas.openxmlformats.org/officeDocument/2006/relationships/hyperlink" Target="http://www.worldbookonline.com/student/article?id=ar347320&amp;st=maryland" TargetMode="External"/><Relationship Id="rId5" Type="http://schemas.openxmlformats.org/officeDocument/2006/relationships/hyperlink" Target="http://www.mdkidspage.org/KidsHome.htm" TargetMode="External"/><Relationship Id="rId10" Type="http://schemas.openxmlformats.org/officeDocument/2006/relationships/hyperlink" Target="https://app.discoveryeducation.com/player/view/assetGuid/9E0F0157-B040-4777-8F12-3EF192BD7BD7" TargetMode="External"/><Relationship Id="rId4" Type="http://schemas.openxmlformats.org/officeDocument/2006/relationships/hyperlink" Target="http://www.mdkidspage.org/Maps.htm" TargetMode="External"/><Relationship Id="rId9" Type="http://schemas.openxmlformats.org/officeDocument/2006/relationships/hyperlink" Target="http://www.choosemaryland.org/factsstats/Pages/default.asp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bcps.org/offices/lis/models/slamdunks/gomd/organizer.docx" TargetMode="External"/><Relationship Id="rId1" Type="http://schemas.openxmlformats.org/officeDocument/2006/relationships/slideLayout" Target="../slideLayouts/slideLayout12.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hyperlink" Target="http://www.bcps.org/offices/lis/models/slamdunks/gomd/brochure.pub" TargetMode="External"/><Relationship Id="rId2" Type="http://schemas.openxmlformats.org/officeDocument/2006/relationships/hyperlink" Target="http://www.bcps.org/offices/lis/models/slamdunks/gomd/researchorganizer.docx" TargetMode="External"/><Relationship Id="rId1" Type="http://schemas.openxmlformats.org/officeDocument/2006/relationships/slideLayout" Target="../slideLayouts/slideLayout13.xml"/><Relationship Id="rId6" Type="http://schemas.openxmlformats.org/officeDocument/2006/relationships/image" Target="../media/image6.WMF"/><Relationship Id="rId5" Type="http://schemas.openxmlformats.org/officeDocument/2006/relationships/hyperlink" Target="http://www.bcps.org/offices/lis/models/slamdunks/gomd/gomdrubric.docx" TargetMode="External"/><Relationship Id="rId4" Type="http://schemas.openxmlformats.org/officeDocument/2006/relationships/hyperlink" Target="http://www.bcps.org/offices/lis/models/slamdunks/gomd/poster.docx"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7.WMF"/><Relationship Id="rId7" Type="http://schemas.openxmlformats.org/officeDocument/2006/relationships/image" Target="../media/image9.jpg"/><Relationship Id="rId2" Type="http://schemas.openxmlformats.org/officeDocument/2006/relationships/hyperlink" Target="http://www.hsmcdigshistory.org/visit/museum-map/" TargetMode="External"/><Relationship Id="rId1" Type="http://schemas.openxmlformats.org/officeDocument/2006/relationships/slideLayout" Target="../slideLayouts/slideLayout14.xml"/><Relationship Id="rId6" Type="http://schemas.openxmlformats.org/officeDocument/2006/relationships/hyperlink" Target="http://cloudfront.telegraph.civilwar.org/antietam360/" TargetMode="External"/><Relationship Id="rId5" Type="http://schemas.openxmlformats.org/officeDocument/2006/relationships/image" Target="../media/image8.gif"/><Relationship Id="rId4" Type="http://schemas.openxmlformats.org/officeDocument/2006/relationships/hyperlink" Target="http://www.nationalgeographic.com/chesapeake/" TargetMode="External"/><Relationship Id="rId9" Type="http://schemas.openxmlformats.org/officeDocument/2006/relationships/hyperlink" Target="http://www.mdkidspage.org/StateSymbols.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ntranet.bcps.org/apps/AIM/" TargetMode="External"/><Relationship Id="rId7" Type="http://schemas.openxmlformats.org/officeDocument/2006/relationships/hyperlink" Target="mailto:maumen@bcps.org?subject=Go%20Maryland%20Slam%20Dunk"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bcps.org/offices/lis/models/tips/styles.html" TargetMode="External"/><Relationship Id="rId5" Type="http://schemas.openxmlformats.org/officeDocument/2006/relationships/hyperlink" Target="http://www.iste.org/docs/pdfs/nets-s-standards.pdf?sfvrsn=2" TargetMode="External"/><Relationship Id="rId4" Type="http://schemas.openxmlformats.org/officeDocument/2006/relationships/hyperlink" Target="http://www.ala.org/ala/mgrps/divs/aasl/guidelinesandstandards/learningstandards/AASL_LearningStandard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bg1"/>
                </a:solidFill>
              </a:rPr>
              <a:t>1. </a:t>
            </a:r>
            <a:r>
              <a:rPr sz="2800" dirty="0" smtClean="0">
                <a:solidFill>
                  <a:schemeClr val="bg1"/>
                </a:solidFill>
              </a:rPr>
              <a:t>Question</a:t>
            </a:r>
            <a:endParaRPr sz="2800" dirty="0">
              <a:solidFill>
                <a:schemeClr val="bg1"/>
              </a:solidFill>
            </a:endParaRPr>
          </a:p>
        </p:txBody>
      </p:sp>
      <p:sp>
        <p:nvSpPr>
          <p:cNvPr id="2058" name="Rectangle 10"/>
          <p:cNvSpPr>
            <a:spLocks noGrp="1" noChangeArrowheads="1"/>
          </p:cNvSpPr>
          <p:nvPr>
            <p:ph type="body" sz="half" idx="1"/>
          </p:nvPr>
        </p:nvSpPr>
        <p:spPr>
          <a:xfrm>
            <a:off x="192630" y="1595436"/>
            <a:ext cx="6751638" cy="4195763"/>
          </a:xfrm>
        </p:spPr>
        <p:txBody>
          <a:bodyPr>
            <a:normAutofit/>
          </a:bodyPr>
          <a:lstStyle/>
          <a:p>
            <a:pPr indent="0">
              <a:lnSpc>
                <a:spcPct val="90000"/>
              </a:lnSpc>
              <a:buFontTx/>
              <a:buNone/>
              <a:defRPr/>
            </a:pPr>
            <a:r>
              <a:rPr lang="en-US" sz="2400" dirty="0" smtClean="0"/>
              <a:t>Maryland may be a small state, but it has a lot to offer!</a:t>
            </a:r>
            <a:r>
              <a:rPr lang="en-US" sz="2400" dirty="0"/>
              <a:t> </a:t>
            </a:r>
            <a:r>
              <a:rPr lang="en-US" sz="2400" dirty="0" smtClean="0"/>
              <a:t>Within its borders, our state has many geographic features that are found throughout the whole country – that is why Maryland’s nickname is “America in Miniature”.</a:t>
            </a:r>
            <a:endParaRPr lang="en-US" sz="2400" dirty="0"/>
          </a:p>
          <a:p>
            <a:pPr indent="0">
              <a:lnSpc>
                <a:spcPct val="90000"/>
              </a:lnSpc>
              <a:buFontTx/>
              <a:buNone/>
              <a:defRPr/>
            </a:pPr>
            <a:endParaRPr lang="en-US" sz="2400" dirty="0" smtClean="0"/>
          </a:p>
          <a:p>
            <a:pPr indent="0">
              <a:lnSpc>
                <a:spcPct val="90000"/>
              </a:lnSpc>
              <a:buFontTx/>
              <a:buNone/>
              <a:defRPr/>
            </a:pPr>
            <a:r>
              <a:rPr lang="en-US" sz="2400" dirty="0" smtClean="0"/>
              <a:t>Can you identify physical features found within our borders?  How are people who live in Baltimore different from people who live in Western Maryland?</a:t>
            </a:r>
            <a:endParaRPr lang="en-US" sz="2400" dirty="0"/>
          </a:p>
        </p:txBody>
      </p:sp>
      <p:pic>
        <p:nvPicPr>
          <p:cNvPr id="2" name="Content Placeholder 1">
            <a:hlinkClick r:id="rId2"/>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870700" y="927915"/>
            <a:ext cx="4826094" cy="4338636"/>
          </a:xfrm>
        </p:spPr>
      </p:pic>
      <p:sp>
        <p:nvSpPr>
          <p:cNvPr id="36" name="Rectangle 35"/>
          <p:cNvSpPr/>
          <p:nvPr/>
        </p:nvSpPr>
        <p:spPr>
          <a:xfrm>
            <a:off x="388144" y="5596750"/>
            <a:ext cx="11353800" cy="954107"/>
          </a:xfrm>
          <a:prstGeom prst="rect">
            <a:avLst/>
          </a:prstGeom>
          <a:solidFill>
            <a:schemeClr val="bg1"/>
          </a:solidFill>
          <a:ln>
            <a:solidFill>
              <a:schemeClr val="tx1"/>
            </a:solidFill>
          </a:ln>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lgn="ctr">
              <a:defRPr/>
            </a:pPr>
            <a:r>
              <a:rPr lang="en-US" sz="2800" b="1" dirty="0">
                <a:solidFill>
                  <a:schemeClr val="tx1"/>
                </a:solidFill>
              </a:rPr>
              <a:t>How do the physical characteristics of Maryland's </a:t>
            </a:r>
            <a:r>
              <a:rPr lang="en-US" sz="2800" b="1" dirty="0" smtClean="0">
                <a:solidFill>
                  <a:schemeClr val="tx1"/>
                </a:solidFill>
              </a:rPr>
              <a:t>geographic </a:t>
            </a:r>
            <a:r>
              <a:rPr lang="en-US" sz="2800" b="1" dirty="0">
                <a:solidFill>
                  <a:schemeClr val="tx1"/>
                </a:solidFill>
              </a:rPr>
              <a:t>regions </a:t>
            </a:r>
            <a:br>
              <a:rPr lang="en-US" sz="2800" b="1" dirty="0">
                <a:solidFill>
                  <a:schemeClr val="tx1"/>
                </a:solidFill>
              </a:rPr>
            </a:br>
            <a:r>
              <a:rPr lang="en-US" sz="2800" b="1" dirty="0">
                <a:solidFill>
                  <a:schemeClr val="tx1"/>
                </a:solidFill>
              </a:rPr>
              <a:t>affect the people who live in </a:t>
            </a:r>
            <a:r>
              <a:rPr lang="en-US" sz="2800" b="1" dirty="0" smtClean="0">
                <a:solidFill>
                  <a:schemeClr val="tx1"/>
                </a:solidFill>
              </a:rPr>
              <a:t>each region?</a:t>
            </a:r>
            <a:endParaRPr lang="en-US" sz="28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92630" y="242501"/>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smtClean="0">
                <a:solidFill>
                  <a:srgbClr val="D05400"/>
                </a:solidFill>
                <a:latin typeface="Candara" pitchFamily="34" charset="0"/>
              </a:rPr>
              <a:t> </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America in Miniature</a:t>
            </a:r>
            <a:endParaRPr lang="en-US" sz="36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14" name="TextBox 13"/>
          <p:cNvSpPr txBox="1"/>
          <p:nvPr/>
        </p:nvSpPr>
        <p:spPr>
          <a:xfrm>
            <a:off x="7377113" y="5319751"/>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dirty="0">
                <a:solidFill>
                  <a:schemeClr val="bg1"/>
                </a:solidFill>
              </a:rPr>
              <a:t>2. Information Sources</a:t>
            </a:r>
          </a:p>
        </p:txBody>
      </p:sp>
      <p:sp>
        <p:nvSpPr>
          <p:cNvPr id="4099" name="Rectangle 4"/>
          <p:cNvSpPr>
            <a:spLocks noGrp="1" noChangeArrowheads="1"/>
          </p:cNvSpPr>
          <p:nvPr>
            <p:ph type="body" sz="half" idx="1"/>
          </p:nvPr>
        </p:nvSpPr>
        <p:spPr>
          <a:xfrm>
            <a:off x="0" y="1031419"/>
            <a:ext cx="12831762" cy="822621"/>
          </a:xfrm>
          <a:noFill/>
        </p:spPr>
        <p:txBody>
          <a:bodyPr/>
          <a:lstStyle/>
          <a:p>
            <a:pPr indent="0">
              <a:lnSpc>
                <a:spcPct val="90000"/>
              </a:lnSpc>
              <a:buFontTx/>
              <a:buNone/>
            </a:pPr>
            <a:r>
              <a:rPr lang="en-US" sz="2400" b="1" dirty="0" smtClean="0"/>
              <a:t>The resources below will help you identify and describe the different regions of Maryland. </a:t>
            </a:r>
          </a:p>
          <a:p>
            <a:pPr>
              <a:lnSpc>
                <a:spcPct val="90000"/>
              </a:lnSpc>
              <a:buFontTx/>
              <a:buNone/>
            </a:pPr>
            <a:endParaRPr lang="en-US" sz="1800" dirty="0" smtClean="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2962243351"/>
              </p:ext>
            </p:extLst>
          </p:nvPr>
        </p:nvGraphicFramePr>
        <p:xfrm>
          <a:off x="411162" y="1586449"/>
          <a:ext cx="11178381" cy="5059680"/>
        </p:xfrm>
        <a:graphic>
          <a:graphicData uri="http://schemas.openxmlformats.org/drawingml/2006/table">
            <a:tbl>
              <a:tblPr firstRow="1" bandRow="1">
                <a:tableStyleId>{F5AB1C69-6EDB-4FF4-983F-18BD219EF322}</a:tableStyleId>
              </a:tblPr>
              <a:tblGrid>
                <a:gridCol w="3726127"/>
                <a:gridCol w="3540912"/>
                <a:gridCol w="3911342"/>
              </a:tblGrid>
              <a:tr h="869883">
                <a:tc>
                  <a:txBody>
                    <a:bodyPr/>
                    <a:lstStyle/>
                    <a:p>
                      <a:pPr algn="ctr"/>
                      <a:r>
                        <a:rPr lang="en-US" sz="2800" dirty="0" smtClean="0"/>
                        <a:t>Map</a:t>
                      </a:r>
                      <a:r>
                        <a:rPr lang="en-US" sz="2800" baseline="0" dirty="0" smtClean="0"/>
                        <a:t> Resources</a:t>
                      </a:r>
                      <a:endParaRPr lang="en-US" sz="2800" dirty="0"/>
                    </a:p>
                  </a:txBody>
                  <a:tcPr/>
                </a:tc>
                <a:tc>
                  <a:txBody>
                    <a:bodyPr/>
                    <a:lstStyle/>
                    <a:p>
                      <a:pPr algn="ctr"/>
                      <a:r>
                        <a:rPr lang="en-US" sz="2800" dirty="0" smtClean="0"/>
                        <a:t>Maryland Fact</a:t>
                      </a:r>
                      <a:r>
                        <a:rPr lang="en-US" sz="2800" baseline="0" dirty="0" smtClean="0"/>
                        <a:t> Resources </a:t>
                      </a:r>
                      <a:endParaRPr lang="en-US" sz="2800" dirty="0"/>
                    </a:p>
                  </a:txBody>
                  <a:tcPr/>
                </a:tc>
                <a:tc>
                  <a:txBody>
                    <a:bodyPr/>
                    <a:lstStyle/>
                    <a:p>
                      <a:pPr algn="ctr"/>
                      <a:r>
                        <a:rPr lang="en-US" sz="2800" dirty="0" smtClean="0"/>
                        <a:t>More Resources</a:t>
                      </a:r>
                      <a:endParaRPr lang="en-US" sz="2800" dirty="0"/>
                    </a:p>
                  </a:txBody>
                  <a:tcPr/>
                </a:tc>
              </a:tr>
              <a:tr h="4096868">
                <a:tc>
                  <a:txBody>
                    <a:bodyPr/>
                    <a:lstStyle/>
                    <a:p>
                      <a:pPr lvl="1">
                        <a:lnSpc>
                          <a:spcPct val="90000"/>
                        </a:lnSpc>
                      </a:pPr>
                      <a:endParaRPr lang="en-US" sz="2200" dirty="0" smtClean="0">
                        <a:hlinkClick r:id="rId2"/>
                      </a:endParaRPr>
                    </a:p>
                    <a:p>
                      <a:pPr lvl="1">
                        <a:lnSpc>
                          <a:spcPct val="90000"/>
                        </a:lnSpc>
                      </a:pPr>
                      <a:r>
                        <a:rPr lang="en-US" sz="2200" dirty="0" smtClean="0">
                          <a:hlinkClick r:id="rId2"/>
                        </a:rPr>
                        <a:t>Interactive Maryland County Map</a:t>
                      </a:r>
                      <a:endParaRPr lang="en-US" sz="2200" dirty="0" smtClean="0"/>
                    </a:p>
                    <a:p>
                      <a:pPr lvl="1">
                        <a:lnSpc>
                          <a:spcPct val="90000"/>
                        </a:lnSpc>
                      </a:pPr>
                      <a:endParaRPr lang="en-US" sz="2200" dirty="0" smtClean="0">
                        <a:hlinkClick r:id="rId3"/>
                      </a:endParaRPr>
                    </a:p>
                    <a:p>
                      <a:pPr lvl="1">
                        <a:lnSpc>
                          <a:spcPct val="90000"/>
                        </a:lnSpc>
                      </a:pPr>
                      <a:endParaRPr lang="en-US" sz="2200" dirty="0" smtClean="0">
                        <a:hlinkClick r:id="rId3"/>
                      </a:endParaRPr>
                    </a:p>
                    <a:p>
                      <a:pPr lvl="1">
                        <a:lnSpc>
                          <a:spcPct val="90000"/>
                        </a:lnSpc>
                      </a:pPr>
                      <a:r>
                        <a:rPr lang="en-US" sz="2200" dirty="0" smtClean="0">
                          <a:hlinkClick r:id="rId3"/>
                        </a:rPr>
                        <a:t>Interactive County Map of Maryland</a:t>
                      </a:r>
                      <a:r>
                        <a:rPr lang="en-US" sz="2200" dirty="0" smtClean="0"/>
                        <a:t> </a:t>
                      </a:r>
                    </a:p>
                    <a:p>
                      <a:pPr lvl="1">
                        <a:lnSpc>
                          <a:spcPct val="90000"/>
                        </a:lnSpc>
                      </a:pPr>
                      <a:endParaRPr lang="en-US" sz="2200" dirty="0" smtClean="0"/>
                    </a:p>
                    <a:p>
                      <a:pPr lvl="1">
                        <a:lnSpc>
                          <a:spcPct val="90000"/>
                        </a:lnSpc>
                      </a:pPr>
                      <a:endParaRPr lang="en-US" sz="2200" dirty="0" smtClean="0"/>
                    </a:p>
                    <a:p>
                      <a:pPr lvl="1">
                        <a:lnSpc>
                          <a:spcPct val="90000"/>
                        </a:lnSpc>
                      </a:pPr>
                      <a:r>
                        <a:rPr lang="en-US" sz="2200" dirty="0" smtClean="0">
                          <a:hlinkClick r:id="rId4"/>
                        </a:rPr>
                        <a:t>Landform Region Map</a:t>
                      </a:r>
                      <a:endParaRPr lang="en-US" sz="2200" dirty="0" smtClean="0"/>
                    </a:p>
                    <a:p>
                      <a:endParaRPr lang="en-US" sz="2200" dirty="0"/>
                    </a:p>
                  </a:txBody>
                  <a:tcPr/>
                </a:tc>
                <a:tc>
                  <a:txBody>
                    <a:bodyPr/>
                    <a:lstStyle/>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hlinkClick r:id="rId5"/>
                      </a:endParaRPr>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5"/>
                        </a:rPr>
                        <a:t>Maryland Fact Page</a:t>
                      </a: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hlinkClick r:id="rId6"/>
                      </a:endParaRPr>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7"/>
                        </a:rPr>
                        <a:t>Maryland Facts</a:t>
                      </a: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hlinkClick r:id="rId8"/>
                      </a:endParaRPr>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8"/>
                        </a:rPr>
                        <a:t>Maryland Attractions</a:t>
                      </a: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9"/>
                        </a:rPr>
                        <a:t>Maryland Facts</a:t>
                      </a:r>
                      <a:r>
                        <a:rPr lang="en-US" sz="2200" baseline="0" dirty="0" smtClean="0">
                          <a:hlinkClick r:id="rId9"/>
                        </a:rPr>
                        <a:t> and Stats</a:t>
                      </a:r>
                      <a:endParaRPr lang="en-US" sz="2200" dirty="0" smtClean="0"/>
                    </a:p>
                    <a:p>
                      <a:endParaRPr lang="en-US" sz="2200" dirty="0" smtClean="0"/>
                    </a:p>
                  </a:txBody>
                  <a:tcPr/>
                </a:tc>
                <a:tc>
                  <a:txBody>
                    <a:bodyPr/>
                    <a:lstStyle/>
                    <a:p>
                      <a:endParaRPr lang="en-US" sz="2200" dirty="0" smtClean="0"/>
                    </a:p>
                    <a:p>
                      <a:pPr algn="ctr"/>
                      <a:r>
                        <a:rPr lang="en-US" sz="2200" dirty="0" smtClean="0">
                          <a:hlinkClick r:id="rId10"/>
                        </a:rPr>
                        <a:t>Rural, Suburban,</a:t>
                      </a:r>
                      <a:r>
                        <a:rPr lang="en-US" sz="2200" baseline="0" dirty="0" smtClean="0">
                          <a:hlinkClick r:id="rId10"/>
                        </a:rPr>
                        <a:t> and Urban Communities video</a:t>
                      </a:r>
                      <a:endParaRPr lang="en-US" sz="2200" baseline="0" dirty="0" smtClean="0"/>
                    </a:p>
                    <a:p>
                      <a:pPr algn="ctr"/>
                      <a:endParaRPr lang="en-US" sz="2200" baseline="0" dirty="0" smtClean="0"/>
                    </a:p>
                    <a:p>
                      <a:pPr algn="ctr"/>
                      <a:endParaRPr lang="en-US" sz="2200" baseline="0" dirty="0" smtClean="0"/>
                    </a:p>
                    <a:p>
                      <a:pPr algn="ctr"/>
                      <a:r>
                        <a:rPr lang="en-US" sz="2200" baseline="0" dirty="0" smtClean="0">
                          <a:hlinkClick r:id="rId11"/>
                        </a:rPr>
                        <a:t>World Book: Maryland</a:t>
                      </a:r>
                      <a:endParaRPr lang="en-US" sz="2200" dirty="0"/>
                    </a:p>
                  </a:txBody>
                  <a:tcPr/>
                </a:tc>
              </a:tr>
            </a:tbl>
          </a:graphicData>
        </a:graphic>
      </p:graphicFrame>
      <p:pic>
        <p:nvPicPr>
          <p:cNvPr id="16" name="Picture 15" descr="C:\Users\kbanks\AppData\Local\Microsoft\Windows\Temporary Internet Files\Content.IE5\HEEY113K\MC900441361[1].png"/>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566695" y="2643110"/>
            <a:ext cx="323448" cy="283522"/>
          </a:xfrm>
          <a:prstGeom prst="rect">
            <a:avLst/>
          </a:prstGeom>
          <a:noFill/>
          <a:ln>
            <a:noFill/>
          </a:ln>
          <a:effectLst/>
        </p:spPr>
      </p:pic>
      <p:pic>
        <p:nvPicPr>
          <p:cNvPr id="17" name="Picture 16" descr="C:\Users\kbanks\AppData\Local\Microsoft\Windows\Temporary Internet Files\Content.IE5\HEEY113K\MC900441361[1].png"/>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4515631" y="3719598"/>
            <a:ext cx="323448" cy="283522"/>
          </a:xfrm>
          <a:prstGeom prst="rect">
            <a:avLst/>
          </a:prstGeom>
          <a:noFill/>
          <a:ln>
            <a:noFill/>
          </a:ln>
          <a:effectLst/>
        </p:spPr>
      </p:pic>
      <p:pic>
        <p:nvPicPr>
          <p:cNvPr id="19" name="Picture 18" descr="C:\Users\kbanks\AppData\Local\Microsoft\Windows\Temporary Internet Files\Content.IE5\HEEY113K\MC900441361[1].png"/>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4292420" y="2643109"/>
            <a:ext cx="323448" cy="283522"/>
          </a:xfrm>
          <a:prstGeom prst="rect">
            <a:avLst/>
          </a:prstGeom>
          <a:noFill/>
          <a:ln>
            <a:noFill/>
          </a:ln>
          <a:effectLst/>
        </p:spPr>
      </p:pic>
      <p:pic>
        <p:nvPicPr>
          <p:cNvPr id="20" name="Picture 19" descr="C:\Users\kbanks\AppData\Local\Microsoft\Windows\Temporary Internet Files\Content.IE5\HEEY113K\MC900441361[1].png"/>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566694" y="4967246"/>
            <a:ext cx="323448" cy="283522"/>
          </a:xfrm>
          <a:prstGeom prst="rect">
            <a:avLst/>
          </a:prstGeom>
          <a:noFill/>
          <a:ln>
            <a:noFill/>
          </a:ln>
          <a:effectLst/>
        </p:spPr>
      </p:pic>
      <p:pic>
        <p:nvPicPr>
          <p:cNvPr id="4111" name="Picture 15" descr="C:\Users\kbanks\AppData\Local\Microsoft\Windows\Temporary Internet Files\Content.IE5\HEEY113K\MC900441361[1].png"/>
          <p:cNvPicPr>
            <a:picLocks noChangeAspect="1" noChangeArrowheads="1"/>
          </p:cNvPicPr>
          <p:nvPr/>
        </p:nvPicPr>
        <p:blipFill>
          <a:blip r:embed="rId13" cstate="print"/>
          <a:srcRect/>
          <a:stretch>
            <a:fillRect/>
          </a:stretch>
        </p:blipFill>
        <p:spPr bwMode="auto">
          <a:xfrm rot="757947">
            <a:off x="563912" y="3876642"/>
            <a:ext cx="362836" cy="340760"/>
          </a:xfrm>
          <a:prstGeom prst="rect">
            <a:avLst/>
          </a:prstGeom>
          <a:noFill/>
          <a:ln w="9525">
            <a:noFill/>
            <a:miter lim="800000"/>
            <a:headEnd/>
            <a:tailEnd/>
          </a:ln>
          <a:effectLst/>
        </p:spPr>
      </p:pic>
      <p:pic>
        <p:nvPicPr>
          <p:cNvPr id="21" name="Picture 15" descr="C:\Users\kbanks\AppData\Local\Microsoft\Windows\Temporary Internet Files\Content.IE5\HEEY113K\MC900441361[1].png"/>
          <p:cNvPicPr>
            <a:picLocks noChangeAspect="1" noChangeArrowheads="1"/>
          </p:cNvPicPr>
          <p:nvPr/>
        </p:nvPicPr>
        <p:blipFill>
          <a:blip r:embed="rId13" cstate="print"/>
          <a:srcRect/>
          <a:stretch>
            <a:fillRect/>
          </a:stretch>
        </p:blipFill>
        <p:spPr bwMode="auto">
          <a:xfrm rot="757947">
            <a:off x="4236618" y="4621809"/>
            <a:ext cx="362836" cy="340760"/>
          </a:xfrm>
          <a:prstGeom prst="rect">
            <a:avLst/>
          </a:prstGeom>
          <a:noFill/>
          <a:ln w="9525">
            <a:noFill/>
            <a:miter lim="800000"/>
            <a:headEnd/>
            <a:tailEnd/>
          </a:ln>
          <a:effectLst/>
        </p:spPr>
      </p:pic>
      <p:pic>
        <p:nvPicPr>
          <p:cNvPr id="22" name="Picture 15" descr="C:\Users\kbanks\AppData\Local\Microsoft\Windows\Temporary Internet Files\Content.IE5\HEEY113K\MC900441361[1].png"/>
          <p:cNvPicPr>
            <a:picLocks noChangeAspect="1" noChangeArrowheads="1"/>
          </p:cNvPicPr>
          <p:nvPr/>
        </p:nvPicPr>
        <p:blipFill>
          <a:blip r:embed="rId13" cstate="print"/>
          <a:srcRect/>
          <a:stretch>
            <a:fillRect/>
          </a:stretch>
        </p:blipFill>
        <p:spPr bwMode="auto">
          <a:xfrm rot="757947">
            <a:off x="4090736" y="5597807"/>
            <a:ext cx="362836" cy="340760"/>
          </a:xfrm>
          <a:prstGeom prst="rect">
            <a:avLst/>
          </a:prstGeom>
          <a:noFill/>
          <a:ln w="9525">
            <a:noFill/>
            <a:miter lim="800000"/>
            <a:headEnd/>
            <a:tailEnd/>
          </a:ln>
          <a:effectLst/>
        </p:spPr>
      </p:pic>
      <p:pic>
        <p:nvPicPr>
          <p:cNvPr id="23" name="Picture 22" descr="C:\Users\kbanks\AppData\Local\Microsoft\Windows\Temporary Internet Files\Content.IE5\HEEY113K\MC900441361[1].png"/>
          <p:cNvPicPr>
            <a:picLocks noChangeAspect="1" noChangeArrowheads="1"/>
          </p:cNvPicPr>
          <p:nvPr/>
        </p:nvPicPr>
        <p:blipFill>
          <a:blip r:embed="rId12" cstate="print">
            <a:duotone>
              <a:prstClr val="black"/>
              <a:schemeClr val="tx2">
                <a:tint val="45000"/>
                <a:satMod val="400000"/>
              </a:schemeClr>
            </a:duotone>
          </a:blip>
          <a:srcRect/>
          <a:stretch>
            <a:fillRect/>
          </a:stretch>
        </p:blipFill>
        <p:spPr bwMode="auto">
          <a:xfrm rot="20492769">
            <a:off x="7692432" y="2655691"/>
            <a:ext cx="323448" cy="283522"/>
          </a:xfrm>
          <a:prstGeom prst="rect">
            <a:avLst/>
          </a:prstGeom>
          <a:noFill/>
          <a:ln>
            <a:noFill/>
          </a:ln>
          <a:effectLst/>
        </p:spPr>
      </p:pic>
      <p:pic>
        <p:nvPicPr>
          <p:cNvPr id="24" name="Picture 15" descr="C:\Users\kbanks\AppData\Local\Microsoft\Windows\Temporary Internet Files\Content.IE5\HEEY113K\MC900441361[1].png"/>
          <p:cNvPicPr>
            <a:picLocks noChangeAspect="1" noChangeArrowheads="1"/>
          </p:cNvPicPr>
          <p:nvPr/>
        </p:nvPicPr>
        <p:blipFill>
          <a:blip r:embed="rId13" cstate="print"/>
          <a:srcRect/>
          <a:stretch>
            <a:fillRect/>
          </a:stretch>
        </p:blipFill>
        <p:spPr bwMode="auto">
          <a:xfrm rot="757947">
            <a:off x="7771982" y="4082574"/>
            <a:ext cx="362836" cy="340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bg1"/>
                </a:solidFill>
              </a:rPr>
              <a:t>3. </a:t>
            </a:r>
            <a:r>
              <a:rPr sz="2800" dirty="0" smtClean="0">
                <a:solidFill>
                  <a:schemeClr val="bg1"/>
                </a:solidFill>
              </a:rPr>
              <a:t>Student </a:t>
            </a:r>
            <a:r>
              <a:rPr sz="2800" dirty="0">
                <a:solidFill>
                  <a:schemeClr val="bg1"/>
                </a:solidFill>
              </a:rPr>
              <a:t>Activity</a:t>
            </a:r>
          </a:p>
        </p:txBody>
      </p:sp>
      <p:sp>
        <p:nvSpPr>
          <p:cNvPr id="5123" name="Text Placeholder 15"/>
          <p:cNvSpPr>
            <a:spLocks noGrp="1"/>
          </p:cNvSpPr>
          <p:nvPr>
            <p:ph type="body" sz="half" idx="1"/>
          </p:nvPr>
        </p:nvSpPr>
        <p:spPr>
          <a:xfrm>
            <a:off x="258762" y="1066800"/>
            <a:ext cx="5943601" cy="5562600"/>
          </a:xfrm>
        </p:spPr>
        <p:txBody>
          <a:bodyPr/>
          <a:lstStyle/>
          <a:p>
            <a:pPr indent="0">
              <a:buFont typeface="Wingdings 2" pitchFamily="18" charset="2"/>
              <a:buNone/>
            </a:pPr>
            <a:r>
              <a:rPr lang="en-US" dirty="0" smtClean="0"/>
              <a:t>Use the graphic organizer on the right to assist you in identifying what each region has to offer the citizens of Maryland. </a:t>
            </a:r>
          </a:p>
          <a:p>
            <a:pPr indent="0">
              <a:buFont typeface="Wingdings 2" pitchFamily="18" charset="2"/>
              <a:buNone/>
            </a:pPr>
            <a:endParaRPr lang="en-US" dirty="0" smtClean="0"/>
          </a:p>
          <a:p>
            <a:pPr indent="0">
              <a:buFont typeface="Wingdings 2" pitchFamily="18" charset="2"/>
              <a:buNone/>
            </a:pPr>
            <a:r>
              <a:rPr lang="en-US" dirty="0" smtClean="0"/>
              <a:t>Use the resources on the previous page to help locate the information.</a:t>
            </a:r>
          </a:p>
        </p:txBody>
      </p:sp>
      <p:sp>
        <p:nvSpPr>
          <p:cNvPr id="12" name="TextBox 11"/>
          <p:cNvSpPr txBox="1"/>
          <p:nvPr/>
        </p:nvSpPr>
        <p:spPr>
          <a:xfrm>
            <a:off x="6650038" y="5299889"/>
            <a:ext cx="5486400" cy="276999"/>
          </a:xfrm>
          <a:prstGeom prst="rect">
            <a:avLst/>
          </a:prstGeom>
          <a:noFill/>
        </p:spPr>
        <p:txBody>
          <a:bodyPr wrap="square" rtlCol="0">
            <a:spAutoFit/>
          </a:bodyPr>
          <a:lstStyle/>
          <a:p>
            <a:r>
              <a:rPr lang="en-US" sz="1200" dirty="0" smtClean="0">
                <a:latin typeface="Candara" pitchFamily="34" charset="0"/>
              </a:rPr>
              <a:t>Image Source: BCPS </a:t>
            </a:r>
            <a:endParaRPr lang="en-US" sz="1200" dirty="0">
              <a:latin typeface="Candara" pitchFamily="34" charset="0"/>
            </a:endParaRPr>
          </a:p>
        </p:txBody>
      </p:sp>
      <p:pic>
        <p:nvPicPr>
          <p:cNvPr id="6" name="Content Placeholder 5">
            <a:hlinkClick r:id="rId2"/>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83362" y="1371600"/>
            <a:ext cx="5481751" cy="3843338"/>
          </a:xfr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6563" y="4586005"/>
            <a:ext cx="3124200" cy="17047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lstStyle/>
          <a:p>
            <a:pPr algn="l" eaLnBrk="1" fontAlgn="auto" hangingPunct="1">
              <a:spcBef>
                <a:spcPts val="0"/>
              </a:spcBef>
              <a:spcAft>
                <a:spcPts val="0"/>
              </a:spcAft>
              <a:defRPr/>
            </a:pPr>
            <a:r>
              <a:rPr sz="2800" dirty="0">
                <a:solidFill>
                  <a:schemeClr val="bg1"/>
                </a:solidFill>
              </a:rPr>
              <a:t>4. </a:t>
            </a:r>
            <a:r>
              <a:rPr sz="2800" dirty="0" smtClean="0">
                <a:solidFill>
                  <a:schemeClr val="bg1"/>
                </a:solidFill>
              </a:rPr>
              <a:t>Assessment </a:t>
            </a:r>
            <a:r>
              <a:rPr sz="2800" dirty="0">
                <a:solidFill>
                  <a:schemeClr val="bg1"/>
                </a:solidFill>
              </a:rPr>
              <a:t>Activity</a:t>
            </a:r>
          </a:p>
        </p:txBody>
      </p:sp>
      <p:sp>
        <p:nvSpPr>
          <p:cNvPr id="6154" name="Rectangle 4"/>
          <p:cNvSpPr>
            <a:spLocks noGrp="1" noChangeArrowheads="1"/>
          </p:cNvSpPr>
          <p:nvPr>
            <p:ph type="body" sz="half" idx="1"/>
          </p:nvPr>
        </p:nvSpPr>
        <p:spPr>
          <a:xfrm>
            <a:off x="182562" y="1009650"/>
            <a:ext cx="6781800" cy="5543550"/>
          </a:xfrm>
          <a:solidFill>
            <a:srgbClr val="FFFFCC"/>
          </a:solidFill>
        </p:spPr>
        <p:txBody>
          <a:bodyPr/>
          <a:lstStyle/>
          <a:p>
            <a:pPr indent="0">
              <a:lnSpc>
                <a:spcPct val="90000"/>
              </a:lnSpc>
              <a:buFontTx/>
              <a:buNone/>
            </a:pPr>
            <a:r>
              <a:rPr lang="en-US" sz="2200" dirty="0" smtClean="0"/>
              <a:t>You need to choose one region in Maryland to create an ad campaign to promote that area. Use this </a:t>
            </a:r>
            <a:r>
              <a:rPr lang="en-US" sz="2200" dirty="0" smtClean="0">
                <a:hlinkClick r:id="rId2"/>
              </a:rPr>
              <a:t>organizer </a:t>
            </a:r>
            <a:r>
              <a:rPr lang="en-US" sz="2200" dirty="0" smtClean="0"/>
              <a:t>to narrow down the information you have previously collected.  </a:t>
            </a:r>
          </a:p>
          <a:p>
            <a:pPr indent="0">
              <a:lnSpc>
                <a:spcPct val="90000"/>
              </a:lnSpc>
              <a:buFontTx/>
              <a:buNone/>
            </a:pPr>
            <a:endParaRPr lang="en-US" sz="2200" dirty="0"/>
          </a:p>
          <a:p>
            <a:pPr indent="0">
              <a:lnSpc>
                <a:spcPct val="90000"/>
              </a:lnSpc>
              <a:buFontTx/>
              <a:buNone/>
            </a:pPr>
            <a:r>
              <a:rPr lang="en-US" sz="2200" dirty="0" smtClean="0"/>
              <a:t>Choose the type of ad campaign you would like to create:</a:t>
            </a:r>
          </a:p>
          <a:p>
            <a:pPr indent="0">
              <a:lnSpc>
                <a:spcPct val="90000"/>
              </a:lnSpc>
              <a:buFontTx/>
              <a:buNone/>
            </a:pPr>
            <a:endParaRPr lang="en-US" sz="2200" dirty="0"/>
          </a:p>
          <a:p>
            <a:pPr indent="0">
              <a:lnSpc>
                <a:spcPct val="90000"/>
              </a:lnSpc>
              <a:buFontTx/>
              <a:buNone/>
            </a:pPr>
            <a:r>
              <a:rPr lang="en-US" sz="2200" dirty="0" smtClean="0"/>
              <a:t>A </a:t>
            </a:r>
            <a:r>
              <a:rPr lang="en-US" sz="2200" dirty="0" smtClean="0">
                <a:hlinkClick r:id="rId3"/>
              </a:rPr>
              <a:t>brochure</a:t>
            </a:r>
            <a:endParaRPr lang="en-US" sz="2200" dirty="0" smtClean="0"/>
          </a:p>
          <a:p>
            <a:pPr indent="0">
              <a:lnSpc>
                <a:spcPct val="90000"/>
              </a:lnSpc>
              <a:buFontTx/>
              <a:buNone/>
            </a:pPr>
            <a:r>
              <a:rPr lang="en-US" sz="2200" dirty="0" smtClean="0"/>
              <a:t>An </a:t>
            </a:r>
            <a:r>
              <a:rPr lang="en-US" sz="2200" dirty="0">
                <a:hlinkClick r:id="rId4"/>
              </a:rPr>
              <a:t>a</a:t>
            </a:r>
            <a:r>
              <a:rPr lang="en-US" sz="2200" dirty="0" smtClean="0">
                <a:hlinkClick r:id="rId4"/>
              </a:rPr>
              <a:t>d poster</a:t>
            </a:r>
            <a:endParaRPr lang="en-US" sz="2200" dirty="0" smtClean="0"/>
          </a:p>
          <a:p>
            <a:pPr indent="0">
              <a:lnSpc>
                <a:spcPct val="90000"/>
              </a:lnSpc>
              <a:buFontTx/>
              <a:buNone/>
            </a:pPr>
            <a:r>
              <a:rPr lang="en-US" sz="2200" dirty="0" smtClean="0"/>
              <a:t>An audio public service announcement using Audacity</a:t>
            </a:r>
          </a:p>
          <a:p>
            <a:pPr indent="0">
              <a:lnSpc>
                <a:spcPct val="90000"/>
              </a:lnSpc>
              <a:buFontTx/>
              <a:buNone/>
            </a:pPr>
            <a:r>
              <a:rPr lang="en-US" sz="2200" dirty="0" smtClean="0"/>
              <a:t>A video public service announcement using your device or a video camera </a:t>
            </a:r>
          </a:p>
          <a:p>
            <a:pPr indent="0">
              <a:lnSpc>
                <a:spcPct val="90000"/>
              </a:lnSpc>
              <a:buFontTx/>
              <a:buNone/>
            </a:pPr>
            <a:endParaRPr lang="en-US" sz="2200" dirty="0" smtClean="0"/>
          </a:p>
          <a:p>
            <a:pPr indent="0">
              <a:lnSpc>
                <a:spcPct val="90000"/>
              </a:lnSpc>
              <a:buFontTx/>
              <a:buNone/>
            </a:pPr>
            <a:r>
              <a:rPr lang="en-US" sz="2200" dirty="0" smtClean="0"/>
              <a:t>Use this </a:t>
            </a:r>
            <a:r>
              <a:rPr lang="en-US" sz="2200" dirty="0" smtClean="0">
                <a:hlinkClick r:id="rId5"/>
              </a:rPr>
              <a:t>rubric </a:t>
            </a:r>
            <a:r>
              <a:rPr lang="en-US" sz="2200" dirty="0" smtClean="0"/>
              <a:t>to help you create your ad campaign.</a:t>
            </a:r>
          </a:p>
        </p:txBody>
      </p:sp>
      <p:pic>
        <p:nvPicPr>
          <p:cNvPr id="4" name="Content Placeholder 3"/>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7540625" y="1801222"/>
            <a:ext cx="4070469" cy="3589928"/>
          </a:xfrm>
        </p:spPr>
      </p:pic>
      <p:sp>
        <p:nvSpPr>
          <p:cNvPr id="12" name="TextBox 11"/>
          <p:cNvSpPr txBox="1"/>
          <p:nvPr/>
        </p:nvSpPr>
        <p:spPr>
          <a:xfrm>
            <a:off x="7676356" y="5252650"/>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609600"/>
          </a:xfrm>
        </p:spPr>
        <p:txBody>
          <a:bodyPr>
            <a:normAutofit/>
          </a:bodyPr>
          <a:lstStyle/>
          <a:p>
            <a:pPr algn="l" eaLnBrk="1" fontAlgn="auto" hangingPunct="1">
              <a:spcBef>
                <a:spcPts val="0"/>
              </a:spcBef>
              <a:spcAft>
                <a:spcPts val="0"/>
              </a:spcAft>
              <a:defRPr/>
            </a:pPr>
            <a:r>
              <a:rPr sz="2800" dirty="0">
                <a:solidFill>
                  <a:schemeClr val="bg1"/>
                </a:solidFill>
              </a:rPr>
              <a:t>5. Enrichment Activities</a:t>
            </a:r>
          </a:p>
        </p:txBody>
      </p:sp>
      <p:sp>
        <p:nvSpPr>
          <p:cNvPr id="13" name="TextBox 12"/>
          <p:cNvSpPr txBox="1"/>
          <p:nvPr/>
        </p:nvSpPr>
        <p:spPr>
          <a:xfrm>
            <a:off x="25399" y="4698813"/>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
        <p:nvSpPr>
          <p:cNvPr id="3" name="TextBox 2"/>
          <p:cNvSpPr txBox="1"/>
          <p:nvPr/>
        </p:nvSpPr>
        <p:spPr>
          <a:xfrm>
            <a:off x="258762" y="3744706"/>
            <a:ext cx="3785473" cy="954107"/>
          </a:xfrm>
          <a:prstGeom prst="rect">
            <a:avLst/>
          </a:prstGeom>
          <a:solidFill>
            <a:srgbClr val="FFC000"/>
          </a:solidFill>
        </p:spPr>
        <p:txBody>
          <a:bodyPr wrap="square" rtlCol="0">
            <a:spAutoFit/>
          </a:bodyPr>
          <a:lstStyle/>
          <a:p>
            <a:pPr algn="ctr"/>
            <a:r>
              <a:rPr lang="en-US" sz="2800" dirty="0" smtClean="0">
                <a:latin typeface="+mn-lt"/>
                <a:hlinkClick r:id="rId2"/>
              </a:rPr>
              <a:t>Visit Historic St. Mary’s City </a:t>
            </a:r>
            <a:endParaRPr lang="en-US" sz="28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574" y="1105979"/>
            <a:ext cx="3224927" cy="2449354"/>
          </a:xfrm>
          <a:prstGeom prst="rect">
            <a:avLst/>
          </a:prstGeom>
        </p:spPr>
      </p:pic>
      <p:sp>
        <p:nvSpPr>
          <p:cNvPr id="14" name="TextBox 13"/>
          <p:cNvSpPr txBox="1"/>
          <p:nvPr/>
        </p:nvSpPr>
        <p:spPr>
          <a:xfrm>
            <a:off x="4411622" y="6220599"/>
            <a:ext cx="2819479" cy="523220"/>
          </a:xfrm>
          <a:prstGeom prst="rect">
            <a:avLst/>
          </a:prstGeom>
          <a:solidFill>
            <a:srgbClr val="FFC000"/>
          </a:solidFill>
        </p:spPr>
        <p:txBody>
          <a:bodyPr wrap="square" rtlCol="0">
            <a:spAutoFit/>
          </a:bodyPr>
          <a:lstStyle/>
          <a:p>
            <a:r>
              <a:rPr lang="en-US" sz="2800" smtClean="0">
                <a:latin typeface="+mn-lt"/>
                <a:hlinkClick r:id="rId4"/>
              </a:rPr>
              <a:t>Chesapeake Bay</a:t>
            </a:r>
            <a:endParaRPr lang="en-US" sz="2800" dirty="0">
              <a:latin typeface="+mn-lt"/>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5818" y="3703996"/>
            <a:ext cx="3051086" cy="2428874"/>
          </a:xfrm>
          <a:prstGeom prst="rect">
            <a:avLst/>
          </a:prstGeom>
        </p:spPr>
      </p:pic>
      <p:sp>
        <p:nvSpPr>
          <p:cNvPr id="16" name="TextBox 15"/>
          <p:cNvSpPr txBox="1"/>
          <p:nvPr/>
        </p:nvSpPr>
        <p:spPr>
          <a:xfrm>
            <a:off x="7322570" y="2999724"/>
            <a:ext cx="2322948" cy="523220"/>
          </a:xfrm>
          <a:prstGeom prst="rect">
            <a:avLst/>
          </a:prstGeom>
          <a:solidFill>
            <a:srgbClr val="FFC000"/>
          </a:solidFill>
        </p:spPr>
        <p:txBody>
          <a:bodyPr wrap="square" rtlCol="0">
            <a:spAutoFit/>
          </a:bodyPr>
          <a:lstStyle/>
          <a:p>
            <a:r>
              <a:rPr lang="en-US" sz="2800" dirty="0" smtClean="0">
                <a:latin typeface="+mn-lt"/>
                <a:hlinkClick r:id="rId6"/>
              </a:rPr>
              <a:t>Visit Antietam</a:t>
            </a:r>
            <a:endParaRPr lang="en-US" sz="2800" dirty="0">
              <a:latin typeface="+mn-lt"/>
            </a:endParaRP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81688" y="894699"/>
            <a:ext cx="3362325" cy="2105025"/>
          </a:xfrm>
          <a:prstGeom prst="rect">
            <a:avLst/>
          </a:prstGeom>
        </p:spPr>
      </p:pic>
      <p:sp>
        <p:nvSpPr>
          <p:cNvPr id="18" name="TextBox 17"/>
          <p:cNvSpPr txBox="1"/>
          <p:nvPr/>
        </p:nvSpPr>
        <p:spPr>
          <a:xfrm>
            <a:off x="4506334" y="3474971"/>
            <a:ext cx="2630053" cy="276999"/>
          </a:xfrm>
          <a:prstGeom prst="rect">
            <a:avLst/>
          </a:prstGeom>
          <a:noFill/>
        </p:spPr>
        <p:txBody>
          <a:bodyPr wrap="square" rtlCol="0">
            <a:spAutoFit/>
          </a:bodyPr>
          <a:lstStyle/>
          <a:p>
            <a:r>
              <a:rPr lang="en-US" sz="1200" dirty="0" smtClean="0">
                <a:latin typeface="Candara" pitchFamily="34" charset="0"/>
              </a:rPr>
              <a:t>Image Source: World Book Student</a:t>
            </a:r>
            <a:endParaRPr lang="en-US" sz="1200" dirty="0">
              <a:latin typeface="Candara" pitchFamily="34" charset="0"/>
            </a:endParaRPr>
          </a:p>
        </p:txBody>
      </p:sp>
      <p:sp>
        <p:nvSpPr>
          <p:cNvPr id="19" name="TextBox 18"/>
          <p:cNvSpPr txBox="1"/>
          <p:nvPr/>
        </p:nvSpPr>
        <p:spPr>
          <a:xfrm>
            <a:off x="9244013" y="1009650"/>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err="1" smtClean="0">
                <a:latin typeface="Candara" pitchFamily="34" charset="0"/>
              </a:rPr>
              <a:t>netTrekker</a:t>
            </a:r>
            <a:r>
              <a:rPr lang="en-US" sz="1200" dirty="0" smtClean="0">
                <a:latin typeface="Candara" pitchFamily="34" charset="0"/>
              </a:rPr>
              <a:t> by subscription</a:t>
            </a:r>
            <a:endParaRPr lang="en-US" sz="1200" dirty="0">
              <a:latin typeface="Candara" pitchFamily="34" charset="0"/>
            </a:endParaRPr>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079706" y="3781197"/>
            <a:ext cx="2252450" cy="1395489"/>
          </a:xfrm>
          <a:prstGeom prst="rect">
            <a:avLst/>
          </a:prstGeom>
        </p:spPr>
      </p:pic>
      <p:sp>
        <p:nvSpPr>
          <p:cNvPr id="21" name="TextBox 20"/>
          <p:cNvSpPr txBox="1"/>
          <p:nvPr/>
        </p:nvSpPr>
        <p:spPr>
          <a:xfrm>
            <a:off x="9009208" y="5528142"/>
            <a:ext cx="2322948" cy="523220"/>
          </a:xfrm>
          <a:prstGeom prst="rect">
            <a:avLst/>
          </a:prstGeom>
          <a:solidFill>
            <a:srgbClr val="FFC000"/>
          </a:solidFill>
        </p:spPr>
        <p:txBody>
          <a:bodyPr wrap="square" rtlCol="0">
            <a:spAutoFit/>
          </a:bodyPr>
          <a:lstStyle/>
          <a:p>
            <a:r>
              <a:rPr lang="en-US" sz="2800" dirty="0" smtClean="0">
                <a:latin typeface="+mn-lt"/>
                <a:hlinkClick r:id="rId9"/>
              </a:rPr>
              <a:t>State Symbols</a:t>
            </a:r>
            <a:endParaRPr lang="en-US" sz="2800" dirty="0">
              <a:latin typeface="+mn-lt"/>
            </a:endParaRPr>
          </a:p>
        </p:txBody>
      </p:sp>
      <p:sp>
        <p:nvSpPr>
          <p:cNvPr id="22" name="TextBox 21"/>
          <p:cNvSpPr txBox="1"/>
          <p:nvPr/>
        </p:nvSpPr>
        <p:spPr>
          <a:xfrm>
            <a:off x="9063939" y="6205210"/>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dirty="0" smtClean="0">
                <a:solidFill>
                  <a:schemeClr val="bg1"/>
                </a:solidFill>
              </a:rPr>
              <a:t>6. Teacher Support Materials</a:t>
            </a:r>
          </a:p>
        </p:txBody>
      </p:sp>
      <p:sp>
        <p:nvSpPr>
          <p:cNvPr id="7171" name="Rectangle 3"/>
          <p:cNvSpPr>
            <a:spLocks noGrp="1" noChangeArrowheads="1"/>
          </p:cNvSpPr>
          <p:nvPr>
            <p:ph sz="half" idx="1"/>
          </p:nvPr>
        </p:nvSpPr>
        <p:spPr>
          <a:xfrm>
            <a:off x="334962" y="762000"/>
            <a:ext cx="7010399" cy="5334000"/>
          </a:xfrm>
          <a:solidFill>
            <a:schemeClr val="accent3">
              <a:lumMod val="20000"/>
              <a:lumOff val="80000"/>
            </a:schemeClr>
          </a:solidFill>
        </p:spPr>
        <p:txBody>
          <a:bodyPr>
            <a:noAutofit/>
          </a:bodyPr>
          <a:lstStyle/>
          <a:p>
            <a:pPr marL="0" indent="-273050" eaLnBrk="1" hangingPunct="1">
              <a:buFont typeface="Wingdings 2" pitchFamily="18" charset="2"/>
              <a:buNone/>
              <a:defRPr/>
            </a:pPr>
            <a:r>
              <a:rPr lang="en-US" sz="1100" b="1" dirty="0" smtClean="0"/>
              <a:t>Grade Level and Content Area</a:t>
            </a:r>
            <a:endParaRPr lang="en-US" sz="1100" b="1" dirty="0" smtClean="0">
              <a:hlinkClick r:id="rId3"/>
            </a:endParaRPr>
          </a:p>
          <a:p>
            <a:pPr marL="0" indent="-273050" eaLnBrk="1" hangingPunct="1">
              <a:buFont typeface="Wingdings 2" pitchFamily="18" charset="2"/>
              <a:buNone/>
              <a:defRPr/>
            </a:pPr>
            <a:r>
              <a:rPr lang="en-US" sz="1050" b="1" dirty="0" smtClean="0"/>
              <a:t/>
            </a:r>
            <a:br>
              <a:rPr lang="en-US" sz="1050" b="1" dirty="0" smtClean="0"/>
            </a:br>
            <a:r>
              <a:rPr lang="en-US" sz="1050" b="1" dirty="0" smtClean="0"/>
              <a:t>MCCRS</a:t>
            </a:r>
            <a:endParaRPr lang="en-US" sz="1050" dirty="0" smtClean="0"/>
          </a:p>
          <a:p>
            <a:pPr marL="0" indent="-273050" eaLnBrk="1" hangingPunct="1">
              <a:buFont typeface="Wingdings 2" pitchFamily="18" charset="2"/>
              <a:buNone/>
              <a:defRPr/>
            </a:pPr>
            <a:r>
              <a:rPr lang="en-US" sz="1050" dirty="0" smtClean="0"/>
              <a:t>Reading: 1. Read closely to determine what the text says explicitly and to make logical inferences from it; cite specific textual evidence when writing or speaking to support conclusions drawn from the text.</a:t>
            </a:r>
          </a:p>
          <a:p>
            <a:pPr marL="0" indent="-273050" eaLnBrk="1" hangingPunct="1">
              <a:buFont typeface="Wingdings 2" pitchFamily="18" charset="2"/>
              <a:buNone/>
              <a:defRPr/>
            </a:pPr>
            <a:r>
              <a:rPr lang="en-US" sz="1050" dirty="0" smtClean="0"/>
              <a:t>Writing: 7. Conduct short as well as more sustained research projects based on focused questions, demonstrating understanding of the subject under investigation.</a:t>
            </a:r>
            <a:endParaRPr lang="en-US" sz="1050" b="1" dirty="0" smtClean="0"/>
          </a:p>
          <a:p>
            <a:pPr marL="69850" indent="-342900" eaLnBrk="1" hangingPunct="1">
              <a:buFont typeface="Wingdings 2" pitchFamily="18" charset="2"/>
              <a:buNone/>
              <a:defRPr/>
            </a:pPr>
            <a:r>
              <a:rPr lang="en-US" sz="1050" b="1" dirty="0" smtClean="0">
                <a:hlinkClick r:id="rId4"/>
              </a:rPr>
              <a:t>Standards for the 21</a:t>
            </a:r>
            <a:r>
              <a:rPr lang="en-US" sz="1050" b="1" baseline="30000" dirty="0" smtClean="0">
                <a:hlinkClick r:id="rId4"/>
              </a:rPr>
              <a:t>st</a:t>
            </a:r>
            <a:r>
              <a:rPr lang="en-US" sz="1050" b="1" dirty="0" smtClean="0">
                <a:hlinkClick r:id="rId4"/>
              </a:rPr>
              <a:t> Century Learner</a:t>
            </a:r>
            <a:r>
              <a:rPr lang="en-US" sz="1050" b="1" dirty="0" smtClean="0"/>
              <a:t> </a:t>
            </a:r>
            <a:r>
              <a:rPr lang="en-US" sz="1050" dirty="0" smtClean="0"/>
              <a:t/>
            </a:r>
            <a:br>
              <a:rPr lang="en-US" sz="1050" dirty="0" smtClean="0"/>
            </a:br>
            <a:r>
              <a:rPr lang="en-US" sz="1050" dirty="0" smtClean="0"/>
              <a:t>1.1.6 Read, view, and listen for information presented in any format (e.g. textual, visual, media, digital) in order to make inferences and gather meaning.</a:t>
            </a:r>
            <a:br>
              <a:rPr lang="en-US" sz="1050" dirty="0" smtClean="0"/>
            </a:br>
            <a:r>
              <a:rPr lang="en-US" sz="1050" dirty="0" smtClean="0"/>
              <a:t>2.1.3 Use strategies to draw conclusions from information and apply knowledge to curricular areas, real-world situations, and further investigations</a:t>
            </a:r>
            <a:r>
              <a:rPr lang="en-US" sz="1050" b="1" dirty="0" smtClean="0"/>
              <a:t>.</a:t>
            </a:r>
          </a:p>
          <a:p>
            <a:pPr>
              <a:buNone/>
            </a:pPr>
            <a:r>
              <a:rPr lang="en-US" sz="1050" b="1" dirty="0" smtClean="0">
                <a:hlinkClick r:id="rId5"/>
              </a:rPr>
              <a:t>ISTE NETS - National Educational Technology Standards for Students</a:t>
            </a:r>
            <a:endParaRPr lang="en-US" sz="1050" dirty="0" smtClean="0"/>
          </a:p>
          <a:p>
            <a:pPr>
              <a:buNone/>
            </a:pPr>
            <a:r>
              <a:rPr lang="en-US" sz="1050" dirty="0" smtClean="0"/>
              <a:t>3. Research and Information Fluency: Students apply digital tools to gather, evaluate, and use information.</a:t>
            </a:r>
            <a:br>
              <a:rPr lang="en-US" sz="1050" dirty="0" smtClean="0"/>
            </a:br>
            <a:r>
              <a:rPr lang="en-US" sz="1050" dirty="0" smtClean="0"/>
              <a:t>b. Locate, organize, analyze, evaluate, synthesize, and ethically use information from a variety of sources and media.</a:t>
            </a:r>
          </a:p>
          <a:p>
            <a:pPr>
              <a:buNone/>
            </a:pPr>
            <a:r>
              <a:rPr lang="en-US" sz="105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p>
          <a:p>
            <a:pPr marL="69850" indent="-342900" eaLnBrk="1" hangingPunct="1">
              <a:buNone/>
              <a:defRPr/>
            </a:pPr>
            <a:r>
              <a:rPr lang="en-US" sz="1050" b="1" dirty="0">
                <a:latin typeface="Arial" pitchFamily="34" charset="0"/>
                <a:cs typeface="Arial" pitchFamily="34" charset="0"/>
              </a:rPr>
              <a:t>Maryland State Library Curriculum</a:t>
            </a:r>
          </a:p>
          <a:p>
            <a:pPr marL="69850" indent="-342900" eaLnBrk="1" hangingPunct="1">
              <a:buNone/>
              <a:defRPr/>
            </a:pPr>
            <a:r>
              <a:rPr lang="en-US" sz="1050" b="1" dirty="0"/>
              <a:t>2.0 Locate and Evaluate Resources and Sources: Students will be able to follow an inquiry process to identify, locate, evaluate, and select resources and sources in a wide variety of formats to meet the information need in an ethical manner. (AASL 21</a:t>
            </a:r>
            <a:r>
              <a:rPr lang="en-US" sz="1050" b="1" baseline="30000" dirty="0"/>
              <a:t>st</a:t>
            </a:r>
            <a:r>
              <a:rPr lang="en-US" sz="1050" b="1" dirty="0"/>
              <a:t> 1) </a:t>
            </a:r>
          </a:p>
          <a:p>
            <a:pPr marL="69850" indent="-342900" eaLnBrk="1" hangingPunct="1">
              <a:buNone/>
              <a:defRPr/>
            </a:pPr>
            <a:r>
              <a:rPr lang="en-US" sz="1050" b="1" dirty="0"/>
              <a:t>3.0 Find, Generate, Record, and Organize Data/Information: Students will be able to follow an inquiry process to find, generate, record, and organize information relevant to the information need in an ethical manner. (AASL 21</a:t>
            </a:r>
            <a:r>
              <a:rPr lang="en-US" sz="1050" b="1" baseline="30000" dirty="0"/>
              <a:t>st</a:t>
            </a:r>
            <a:r>
              <a:rPr lang="en-US" sz="1050" b="1" dirty="0"/>
              <a:t> 1) </a:t>
            </a:r>
          </a:p>
          <a:p>
            <a:pPr marL="0" indent="0">
              <a:buNone/>
            </a:pPr>
            <a:r>
              <a:rPr lang="en-US" sz="1050" b="1" dirty="0"/>
              <a:t>4.0 Interpret Recorded Data/Information: Students will be able to follow an inquiry process to interpret recorded data/information to create new understandings and knowledge related to the information need in an ethical manner. (AASL 21</a:t>
            </a:r>
            <a:r>
              <a:rPr lang="en-US" sz="1050" b="1" baseline="30000" dirty="0"/>
              <a:t>st</a:t>
            </a:r>
            <a:r>
              <a:rPr lang="en-US" sz="1050" b="1" dirty="0"/>
              <a:t> 2)  </a:t>
            </a:r>
          </a:p>
          <a:p>
            <a:pPr marL="0" indent="0">
              <a:buNone/>
            </a:pPr>
            <a:r>
              <a:rPr lang="en-US" sz="1050" b="1" dirty="0"/>
              <a:t>5.0 Share Findings/Conclusions: Students will be able to follow an inquiry process to share findings/conclusions in an appropriate format to support written, oral, and multimedia information products and evaluate the products and the processes in an ethical manner. </a:t>
            </a:r>
            <a:endParaRPr lang="en-US" sz="1050" dirty="0"/>
          </a:p>
          <a:p>
            <a:pPr>
              <a:buNone/>
            </a:pPr>
            <a:endParaRPr lang="en-US" sz="1200" dirty="0" smtClean="0"/>
          </a:p>
        </p:txBody>
      </p:sp>
      <p:sp>
        <p:nvSpPr>
          <p:cNvPr id="8196" name="Rectangle 4"/>
          <p:cNvSpPr>
            <a:spLocks noGrp="1" noChangeArrowheads="1"/>
          </p:cNvSpPr>
          <p:nvPr>
            <p:ph sz="half" idx="2"/>
          </p:nvPr>
        </p:nvSpPr>
        <p:spPr>
          <a:xfrm>
            <a:off x="7497761" y="838200"/>
            <a:ext cx="4572001" cy="5105400"/>
          </a:xfrm>
        </p:spPr>
        <p:txBody>
          <a:bodyPr/>
          <a:lstStyle/>
          <a:p>
            <a:pPr marL="345189" indent="0" eaLnBrk="1" fontAlgn="auto" hangingPunct="1">
              <a:lnSpc>
                <a:spcPct val="90000"/>
              </a:lnSpc>
              <a:spcAft>
                <a:spcPts val="0"/>
              </a:spcAft>
              <a:buClr>
                <a:schemeClr val="accent3"/>
              </a:buClr>
              <a:buFont typeface="Wingdings 2" pitchFamily="18" charset="2"/>
              <a:buNone/>
              <a:defRPr/>
            </a:pPr>
            <a:r>
              <a:rPr lang="en-US" sz="1200" b="1" dirty="0" smtClean="0"/>
              <a:t>Time Frame: Three 50 minute Lessons</a:t>
            </a:r>
          </a:p>
          <a:p>
            <a:pPr marL="345189" indent="0"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0" eaLnBrk="1" fontAlgn="auto" hangingPunct="1">
              <a:lnSpc>
                <a:spcPct val="90000"/>
              </a:lnSpc>
              <a:spcAft>
                <a:spcPts val="0"/>
              </a:spcAft>
              <a:buClr>
                <a:schemeClr val="accent3"/>
              </a:buClr>
              <a:buFont typeface="Wingdings 2" pitchFamily="18" charset="2"/>
              <a:buNone/>
              <a:defRPr/>
            </a:pPr>
            <a:r>
              <a:rPr lang="en-US" sz="1200" b="1" dirty="0" smtClean="0"/>
              <a:t>Differentiation strategies for this lesson: </a:t>
            </a:r>
          </a:p>
          <a:p>
            <a:pPr marL="345189" indent="0"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0" eaLnBrk="1" fontAlgn="auto" hangingPunct="1">
              <a:lnSpc>
                <a:spcPct val="90000"/>
              </a:lnSpc>
              <a:spcAft>
                <a:spcPts val="0"/>
              </a:spcAft>
              <a:buClrTx/>
              <a:defRPr/>
            </a:pPr>
            <a:r>
              <a:rPr lang="en-US" sz="1200" dirty="0" smtClean="0"/>
              <a:t>Direct students to use learning tools included in our licensed databases, such as:  audio read-aloud, labeled reading levels/</a:t>
            </a:r>
            <a:r>
              <a:rPr lang="en-US" sz="1200" dirty="0" err="1" smtClean="0"/>
              <a:t>Lexiles</a:t>
            </a:r>
            <a:r>
              <a:rPr lang="en-US" sz="1200" dirty="0" smtClean="0"/>
              <a:t>, and embedded dictionaries.</a:t>
            </a:r>
          </a:p>
          <a:p>
            <a:pPr marL="345189" indent="0" eaLnBrk="1" fontAlgn="auto" hangingPunct="1">
              <a:lnSpc>
                <a:spcPct val="90000"/>
              </a:lnSpc>
              <a:spcAft>
                <a:spcPts val="0"/>
              </a:spcAft>
              <a:buClrTx/>
              <a:defRPr/>
            </a:pPr>
            <a:r>
              <a:rPr lang="en-US" sz="1200" dirty="0" smtClean="0"/>
              <a:t>Students can work individually, partners, or small groups to complete the slam dunk. </a:t>
            </a:r>
          </a:p>
          <a:p>
            <a:pPr marL="345189" indent="0" eaLnBrk="1" fontAlgn="auto" hangingPunct="1">
              <a:lnSpc>
                <a:spcPct val="90000"/>
              </a:lnSpc>
              <a:spcAft>
                <a:spcPts val="0"/>
              </a:spcAft>
              <a:buClrTx/>
              <a:defRPr/>
            </a:pPr>
            <a:r>
              <a:rPr lang="en-US" sz="1200" dirty="0" smtClean="0"/>
              <a:t>Silver stars on grade level resources and gold stars are challenging text.</a:t>
            </a:r>
          </a:p>
          <a:p>
            <a:pPr marL="345189" indent="0" eaLnBrk="1" fontAlgn="auto" hangingPunct="1">
              <a:lnSpc>
                <a:spcPct val="90000"/>
              </a:lnSpc>
              <a:spcAft>
                <a:spcPts val="0"/>
              </a:spcAft>
              <a:buClrTx/>
              <a:defRPr/>
            </a:pPr>
            <a:r>
              <a:rPr lang="en-US" sz="1200" dirty="0" smtClean="0"/>
              <a:t>The brochure and posters can be printed and created by hand if necessary.</a:t>
            </a:r>
          </a:p>
          <a:p>
            <a:pPr marL="345189" indent="0" eaLnBrk="1" fontAlgn="auto" hangingPunct="1">
              <a:lnSpc>
                <a:spcPct val="90000"/>
              </a:lnSpc>
              <a:spcAft>
                <a:spcPts val="0"/>
              </a:spcAft>
              <a:buClrTx/>
              <a:buNone/>
              <a:defRPr/>
            </a:pPr>
            <a:endParaRPr lang="en-US" sz="1200" b="1" dirty="0" smtClean="0"/>
          </a:p>
          <a:p>
            <a:pPr marL="345189" indent="0" eaLnBrk="1" fontAlgn="auto" hangingPunct="1">
              <a:lnSpc>
                <a:spcPct val="90000"/>
              </a:lnSpc>
              <a:spcAft>
                <a:spcPts val="0"/>
              </a:spcAft>
              <a:buClr>
                <a:schemeClr val="accent3"/>
              </a:buClr>
              <a:buFont typeface="Wingdings 2" pitchFamily="18" charset="2"/>
              <a:buNone/>
              <a:defRPr/>
            </a:pPr>
            <a:r>
              <a:rPr lang="en-US" sz="1200" b="1" dirty="0" smtClean="0">
                <a:hlinkClick r:id="rId6"/>
              </a:rPr>
              <a:t>Learning Styles addressed in this lesson:</a:t>
            </a:r>
            <a:endParaRPr lang="en-US" sz="1200" b="1" dirty="0" smtClean="0"/>
          </a:p>
          <a:p>
            <a:pPr marL="345189" indent="0"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0" eaLnBrk="1" fontAlgn="auto" hangingPunct="1">
              <a:lnSpc>
                <a:spcPct val="90000"/>
              </a:lnSpc>
              <a:spcAft>
                <a:spcPts val="0"/>
              </a:spcAft>
              <a:buClr>
                <a:schemeClr val="accent3"/>
              </a:buClr>
              <a:buNone/>
              <a:defRPr/>
            </a:pPr>
            <a:r>
              <a:rPr lang="en-US" sz="1200" dirty="0" smtClean="0"/>
              <a:t>Auditory, Visual, Kinesthetic, Reflective, Sequential, Field Independent</a:t>
            </a:r>
            <a:endParaRPr lang="en-US" sz="1200" b="1" dirty="0" smtClean="0"/>
          </a:p>
          <a:p>
            <a:pPr marL="0" indent="0" eaLnBrk="1" hangingPunct="1">
              <a:buFont typeface="Wingdings 2" pitchFamily="18" charset="2"/>
              <a:buNone/>
              <a:defRPr/>
            </a:pPr>
            <a:endParaRPr lang="en-US" sz="1200" b="1" dirty="0" smtClean="0"/>
          </a:p>
          <a:p>
            <a:pPr marL="0" indent="0" eaLnBrk="1" hangingPunct="1">
              <a:buFont typeface="Wingdings 2" pitchFamily="18" charset="2"/>
              <a:buNone/>
              <a:defRPr/>
            </a:pPr>
            <a:r>
              <a:rPr lang="en-US" sz="1200" b="1" dirty="0" smtClean="0"/>
              <a:t>Notes to the teacher:</a:t>
            </a:r>
          </a:p>
          <a:p>
            <a:pPr marL="0" indent="0" eaLnBrk="1" hangingPunct="1">
              <a:defRPr/>
            </a:pPr>
            <a:r>
              <a:rPr lang="en-US" sz="1200" dirty="0" smtClean="0"/>
              <a:t>  This lesson is for the Library Media Curriculum.</a:t>
            </a:r>
          </a:p>
          <a:p>
            <a:pPr marL="0" indent="0" eaLnBrk="1" hangingPunct="1">
              <a:defRPr/>
            </a:pPr>
            <a:r>
              <a:rPr lang="en-US" sz="1200" dirty="0" smtClean="0"/>
              <a:t>  Teachers WILL need to show the YouTube video to students on </a:t>
            </a:r>
          </a:p>
          <a:p>
            <a:pPr marL="0" indent="0" eaLnBrk="1" hangingPunct="1">
              <a:buNone/>
              <a:defRPr/>
            </a:pPr>
            <a:r>
              <a:rPr lang="en-US" sz="1200" dirty="0" smtClean="0"/>
              <a:t>    page 1, as students do not have access to YouTube. </a:t>
            </a:r>
          </a:p>
          <a:p>
            <a:pPr marL="0" indent="0" eaLnBrk="1" hangingPunct="1">
              <a:defRPr/>
            </a:pPr>
            <a:endParaRPr lang="en-US" sz="1200" dirty="0" smtClean="0"/>
          </a:p>
        </p:txBody>
      </p:sp>
      <p:sp>
        <p:nvSpPr>
          <p:cNvPr id="8197" name="Text Box 10"/>
          <p:cNvSpPr txBox="1">
            <a:spLocks noChangeArrowheads="1"/>
          </p:cNvSpPr>
          <p:nvPr/>
        </p:nvSpPr>
        <p:spPr bwMode="auto">
          <a:xfrm>
            <a:off x="487362" y="6139754"/>
            <a:ext cx="11125200" cy="564358"/>
          </a:xfrm>
          <a:prstGeom prst="rect">
            <a:avLst/>
          </a:prstGeom>
          <a:noFill/>
          <a:ln w="9525">
            <a:noFill/>
            <a:miter lim="800000"/>
            <a:headEnd/>
            <a:tailEnd/>
          </a:ln>
        </p:spPr>
        <p:txBody>
          <a:bodyPr wrap="square" lIns="101700" tIns="50850" rIns="101700" bIns="50850">
            <a:spAutoFit/>
          </a:bodyPr>
          <a:lstStyle/>
          <a:p>
            <a:pPr algn="ctr">
              <a:spcBef>
                <a:spcPct val="50000"/>
              </a:spcBef>
            </a:pPr>
            <a:r>
              <a:rPr lang="en-US" sz="1000" dirty="0" smtClean="0"/>
              <a:t>Created </a:t>
            </a:r>
            <a:r>
              <a:rPr lang="en-US" sz="1000" dirty="0"/>
              <a:t>by </a:t>
            </a:r>
            <a:r>
              <a:rPr lang="en-US" sz="1000" b="1" dirty="0" smtClean="0">
                <a:hlinkClick r:id="rId7"/>
              </a:rPr>
              <a:t>Marlena Aumen</a:t>
            </a:r>
            <a:r>
              <a:rPr lang="en-US" sz="1000" b="1" dirty="0" smtClean="0"/>
              <a:t>, Library Media Intern</a:t>
            </a:r>
            <a:r>
              <a:rPr lang="en-US" sz="1000" dirty="0"/>
              <a:t/>
            </a:r>
            <a:br>
              <a:rPr lang="en-US" sz="1000" dirty="0"/>
            </a:br>
            <a:r>
              <a:rPr lang="en-US" sz="1000" dirty="0" smtClean="0"/>
              <a:t>The </a:t>
            </a:r>
            <a:r>
              <a:rPr lang="en-US" sz="1000" dirty="0"/>
              <a:t>models may be used for educational, non-profit school use only. </a:t>
            </a:r>
            <a:r>
              <a:rPr lang="en-US" sz="1000" dirty="0" smtClean="0"/>
              <a:t/>
            </a:r>
            <a:br>
              <a:rPr lang="en-US" sz="1000" dirty="0" smtClean="0"/>
            </a:br>
            <a:r>
              <a:rPr lang="en-US" sz="1000" dirty="0" smtClean="0"/>
              <a:t>Adapted </a:t>
            </a:r>
            <a:r>
              <a:rPr lang="en-US" sz="1000" smtClean="0"/>
              <a:t>with permission, BCPS</a:t>
            </a:r>
            <a:endParaRPr lang="en-US" sz="1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 name="ARTICULATE_PROJECT_OPEN" val="0"/>
</p:tagLst>
</file>

<file path=ppt/theme/theme1.xml><?xml version="1.0" encoding="utf-8"?>
<a:theme xmlns:a="http://schemas.openxmlformats.org/drawingml/2006/main" name="Human">
  <a:themeElements>
    <a:clrScheme name="Custom 3">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C594F"/>
      </a:hlink>
      <a:folHlink>
        <a:srgbClr val="138677"/>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2108958642164F9C6342AA0ECAA698" ma:contentTypeVersion="" ma:contentTypeDescription="Create a new document." ma:contentTypeScope="" ma:versionID="a92b9a8a7aa98554d5391e8690f2c970">
  <xsd:schema xmlns:xsd="http://www.w3.org/2001/XMLSchema" xmlns:xs="http://www.w3.org/2001/XMLSchema" xmlns:p="http://schemas.microsoft.com/office/2006/metadata/properties" xmlns:ns1="http://schemas.microsoft.com/sharepoint/v3" xmlns:ns3="13fa0b4e-fc20-4d99-8527-486bde72a3bc" targetNamespace="http://schemas.microsoft.com/office/2006/metadata/properties" ma:root="true" ma:fieldsID="d74985ef24b7da3935b8fb826cd1664e" ns1:_="" ns3:_="">
    <xsd:import namespace="http://schemas.microsoft.com/sharepoint/v3"/>
    <xsd:import namespace="13fa0b4e-fc20-4d99-8527-486bde72a3bc"/>
    <xsd:element name="properties">
      <xsd:complexType>
        <xsd:sequence>
          <xsd:element name="documentManagement">
            <xsd:complexType>
              <xsd:all>
                <xsd:element ref="ns1:AverageRating" minOccurs="0"/>
                <xsd:element ref="ns1:RatingCount" minOccurs="0"/>
                <xsd:element ref="ns1:RatedBy" minOccurs="0"/>
                <xsd:element ref="ns1:Ratings" minOccurs="0"/>
                <xsd:element ref="ns1:LikesCount" minOccurs="0"/>
                <xsd:element ref="ns1:LikedBy"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8" nillable="true" ma:displayName="Rating (0-5)" ma:decimals="2" ma:description="Average value of all the ratings that have been submitted" ma:internalName="AverageRating" ma:readOnly="true">
      <xsd:simpleType>
        <xsd:restriction base="dms:Number"/>
      </xsd:simpleType>
    </xsd:element>
    <xsd:element name="RatingCount" ma:index="9" nillable="true" ma:displayName="Number of Ratings" ma:decimals="0" ma:description="Number of ratings submitted" ma:internalName="RatingCount" ma:readOnly="true">
      <xsd:simpleType>
        <xsd:restriction base="dms:Number"/>
      </xsd:simpleType>
    </xsd:element>
    <xsd:element name="RatedBy" ma:index="10"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1" nillable="true" ma:displayName="User ratings" ma:description="User ratings for the item" ma:hidden="true" ma:internalName="Ratings">
      <xsd:simpleType>
        <xsd:restriction base="dms:Note"/>
      </xsd:simpleType>
    </xsd:element>
    <xsd:element name="LikesCount" ma:index="12" nillable="true" ma:displayName="Number of Likes" ma:internalName="LikesCount">
      <xsd:simpleType>
        <xsd:restriction base="dms:Unknown"/>
      </xsd:simpleType>
    </xsd:element>
    <xsd:element name="LikedBy" ma:index="13"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3fa0b4e-fc20-4d99-8527-486bde72a3b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6" nillable="true" ma:displayName="Sharing Hint Hash" ma:internalName="SharingHintHash" ma:readOnly="true">
      <xsd:simpleType>
        <xsd:restriction base="dms:Text"/>
      </xsd:simpleType>
    </xsd:element>
    <xsd:element name="SharedWithDetails" ma:index="17"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68E432-316E-4BFA-9A3E-BD12F98E5094}">
  <ds:schemaRefs>
    <ds:schemaRef ds:uri="http://schemas.microsoft.com/sharepoint/v3"/>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13fa0b4e-fc20-4d99-8527-486bde72a3bc"/>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A6645B75-6FE0-4528-A5C9-4E62845CA499}">
  <ds:schemaRefs>
    <ds:schemaRef ds:uri="http://schemas.microsoft.com/sharepoint/v3/contenttype/forms"/>
  </ds:schemaRefs>
</ds:datastoreItem>
</file>

<file path=customXml/itemProps3.xml><?xml version="1.0" encoding="utf-8"?>
<ds:datastoreItem xmlns:ds="http://schemas.openxmlformats.org/officeDocument/2006/customXml" ds:itemID="{EE94B70F-2EA8-45FB-8D78-E3C7BE0C64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3fa0b4e-fc20-4d99-8527-486bde72a3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3707</TotalTime>
  <Words>481</Words>
  <Application>Microsoft Office PowerPoint</Application>
  <PresentationFormat>Custom</PresentationFormat>
  <Paragraphs>95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Candara</vt:lpstr>
      <vt:lpstr>Wingdings 2</vt:lpstr>
      <vt:lpstr>Human</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DIIT</cp:lastModifiedBy>
  <cp:revision>215</cp:revision>
  <dcterms:created xsi:type="dcterms:W3CDTF">2005-02-12T14:43:18Z</dcterms:created>
  <dcterms:modified xsi:type="dcterms:W3CDTF">2015-10-21T22:07:45Z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0x010100F52108958642164F9C6342AA0ECAA698</vt:lpwstr>
  </property>
</Properties>
</file>